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870" r:id="rId2"/>
    <p:sldId id="958" r:id="rId3"/>
    <p:sldId id="873" r:id="rId4"/>
    <p:sldId id="897" r:id="rId5"/>
    <p:sldId id="886" r:id="rId6"/>
    <p:sldId id="952" r:id="rId7"/>
    <p:sldId id="953" r:id="rId8"/>
    <p:sldId id="964" r:id="rId9"/>
    <p:sldId id="874" r:id="rId10"/>
    <p:sldId id="876" r:id="rId11"/>
    <p:sldId id="954" r:id="rId12"/>
    <p:sldId id="955" r:id="rId13"/>
    <p:sldId id="963" r:id="rId14"/>
    <p:sldId id="913" r:id="rId15"/>
    <p:sldId id="917" r:id="rId16"/>
    <p:sldId id="918" r:id="rId17"/>
    <p:sldId id="919" r:id="rId18"/>
    <p:sldId id="920" r:id="rId19"/>
    <p:sldId id="901" r:id="rId20"/>
    <p:sldId id="933" r:id="rId21"/>
    <p:sldId id="894" r:id="rId22"/>
    <p:sldId id="921" r:id="rId23"/>
    <p:sldId id="944" r:id="rId24"/>
    <p:sldId id="895" r:id="rId25"/>
    <p:sldId id="896" r:id="rId26"/>
    <p:sldId id="945" r:id="rId27"/>
    <p:sldId id="956" r:id="rId28"/>
    <p:sldId id="957" r:id="rId29"/>
    <p:sldId id="885" r:id="rId30"/>
    <p:sldId id="946" r:id="rId31"/>
    <p:sldId id="947" r:id="rId32"/>
    <p:sldId id="948" r:id="rId33"/>
    <p:sldId id="949" r:id="rId34"/>
    <p:sldId id="950" r:id="rId35"/>
    <p:sldId id="951" r:id="rId36"/>
    <p:sldId id="890" r:id="rId37"/>
    <p:sldId id="926" r:id="rId38"/>
    <p:sldId id="776" r:id="rId39"/>
    <p:sldId id="927" r:id="rId40"/>
    <p:sldId id="529" r:id="rId41"/>
    <p:sldId id="284" r:id="rId42"/>
    <p:sldId id="871" r:id="rId43"/>
    <p:sldId id="869" r:id="rId44"/>
    <p:sldId id="872" r:id="rId45"/>
    <p:sldId id="962" r:id="rId4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et Greet Settle" id="{57D0EB94-175F-4158-8C32-BA590169A796}">
          <p14:sldIdLst>
            <p14:sldId id="870"/>
          </p14:sldIdLst>
        </p14:section>
        <p14:section name="Technology" id="{15A9232D-F143-4E68-B4E5-BEB00D82222B}">
          <p14:sldIdLst>
            <p14:sldId id="958"/>
            <p14:sldId id="873"/>
            <p14:sldId id="897"/>
            <p14:sldId id="886"/>
            <p14:sldId id="952"/>
            <p14:sldId id="953"/>
            <p14:sldId id="964"/>
            <p14:sldId id="874"/>
            <p14:sldId id="876"/>
            <p14:sldId id="954"/>
            <p14:sldId id="955"/>
            <p14:sldId id="963"/>
            <p14:sldId id="913"/>
            <p14:sldId id="917"/>
            <p14:sldId id="918"/>
            <p14:sldId id="919"/>
            <p14:sldId id="920"/>
          </p14:sldIdLst>
        </p14:section>
        <p14:section name="Engineering" id="{FD48E083-0AAB-40A2-BB6C-67CFD7C5180E}">
          <p14:sldIdLst>
            <p14:sldId id="901"/>
            <p14:sldId id="933"/>
          </p14:sldIdLst>
        </p14:section>
        <p14:section name="Projections &amp; Timelines" id="{5D475955-9DD6-4A48-8976-B27FCEF99557}">
          <p14:sldIdLst>
            <p14:sldId id="894"/>
            <p14:sldId id="921"/>
            <p14:sldId id="944"/>
            <p14:sldId id="895"/>
            <p14:sldId id="896"/>
            <p14:sldId id="945"/>
            <p14:sldId id="956"/>
            <p14:sldId id="957"/>
          </p14:sldIdLst>
        </p14:section>
        <p14:section name="Business" id="{CF3C442E-12FF-46F4-9C6F-38EA2E78A554}">
          <p14:sldIdLst>
            <p14:sldId id="885"/>
            <p14:sldId id="946"/>
            <p14:sldId id="947"/>
            <p14:sldId id="948"/>
            <p14:sldId id="949"/>
            <p14:sldId id="950"/>
            <p14:sldId id="951"/>
          </p14:sldIdLst>
        </p14:section>
        <p14:section name="Scalability" id="{2C2D78D6-7310-412D-B779-1EF60DD62180}">
          <p14:sldIdLst>
            <p14:sldId id="890"/>
            <p14:sldId id="926"/>
            <p14:sldId id="776"/>
            <p14:sldId id="927"/>
          </p14:sldIdLst>
        </p14:section>
        <p14:section name="Vision 2030" id="{F5DA8907-14EC-4B3D-A7FF-6FC4013B9833}">
          <p14:sldIdLst>
            <p14:sldId id="529"/>
          </p14:sldIdLst>
        </p14:section>
        <p14:section name="Who are we ?" id="{7C2BD4EE-0D49-4271-9186-2AA7D4B9B14D}">
          <p14:sldIdLst>
            <p14:sldId id="284"/>
            <p14:sldId id="871"/>
            <p14:sldId id="869"/>
            <p14:sldId id="872"/>
            <p14:sldId id="9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7926"/>
    <a:srgbClr val="F8F9FB"/>
    <a:srgbClr val="472A0A"/>
    <a:srgbClr val="F6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88" autoAdjust="0"/>
    <p:restoredTop sz="94802" autoAdjust="0"/>
  </p:normalViewPr>
  <p:slideViewPr>
    <p:cSldViewPr>
      <p:cViewPr varScale="1">
        <p:scale>
          <a:sx n="75" d="100"/>
          <a:sy n="75" d="100"/>
        </p:scale>
        <p:origin x="136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CEE94-3C75-452C-A3FE-124FD3A6A6E4}" type="datetimeFigureOut">
              <a:rPr lang="en-US" smtClean="0"/>
              <a:t>6/2/2019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CE6B1-8248-4328-A031-13C24CF7D9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19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e6a6995d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3e6a6995d0_0_28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g3e6a6995d0_0_28:notes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e6a6995d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3e6a6995d0_0_28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g3e6a6995d0_0_28:notes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123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6/2/2019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spc="-5" dirty="0"/>
              <a:pPr marL="25400">
                <a:lnSpc>
                  <a:spcPts val="1310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412717"/>
            <a:ext cx="9143999" cy="11052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4799076" y="0"/>
            <a:ext cx="4345305" cy="1434465"/>
          </a:xfrm>
          <a:custGeom>
            <a:avLst/>
            <a:gdLst/>
            <a:ahLst/>
            <a:cxnLst/>
            <a:rect l="l" t="t" r="r" b="b"/>
            <a:pathLst>
              <a:path w="4345305" h="1434465">
                <a:moveTo>
                  <a:pt x="0" y="1434084"/>
                </a:moveTo>
                <a:lnTo>
                  <a:pt x="4344924" y="1434084"/>
                </a:lnTo>
                <a:lnTo>
                  <a:pt x="4344924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k object 18"/>
          <p:cNvSpPr/>
          <p:nvPr/>
        </p:nvSpPr>
        <p:spPr>
          <a:xfrm>
            <a:off x="4788408" y="359663"/>
            <a:ext cx="4356100" cy="4901565"/>
          </a:xfrm>
          <a:custGeom>
            <a:avLst/>
            <a:gdLst/>
            <a:ahLst/>
            <a:cxnLst/>
            <a:rect l="l" t="t" r="r" b="b"/>
            <a:pathLst>
              <a:path w="4356100" h="4901565">
                <a:moveTo>
                  <a:pt x="0" y="4901184"/>
                </a:moveTo>
                <a:lnTo>
                  <a:pt x="4355592" y="4901184"/>
                </a:lnTo>
                <a:lnTo>
                  <a:pt x="4355592" y="0"/>
                </a:lnTo>
                <a:lnTo>
                  <a:pt x="0" y="0"/>
                </a:lnTo>
                <a:lnTo>
                  <a:pt x="0" y="4901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DFDFD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6/2/2019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spc="-5" dirty="0"/>
              <a:pPr marL="25400">
                <a:lnSpc>
                  <a:spcPts val="1310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DFDFD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6/2/2019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spc="-5" dirty="0"/>
              <a:pPr marL="25400">
                <a:lnSpc>
                  <a:spcPts val="1310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DFDFD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6/2/2019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spc="-5" dirty="0"/>
              <a:pPr marL="25400">
                <a:lnSpc>
                  <a:spcPts val="1310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k object 18"/>
          <p:cNvSpPr/>
          <p:nvPr/>
        </p:nvSpPr>
        <p:spPr>
          <a:xfrm>
            <a:off x="0" y="0"/>
            <a:ext cx="9144000" cy="1434465"/>
          </a:xfrm>
          <a:custGeom>
            <a:avLst/>
            <a:gdLst/>
            <a:ahLst/>
            <a:cxnLst/>
            <a:rect l="l" t="t" r="r" b="b"/>
            <a:pathLst>
              <a:path w="9144000" h="1434465">
                <a:moveTo>
                  <a:pt x="0" y="1434084"/>
                </a:moveTo>
                <a:lnTo>
                  <a:pt x="9144000" y="1434084"/>
                </a:lnTo>
                <a:lnTo>
                  <a:pt x="9144000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6/2/2019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spc="-5" dirty="0"/>
              <a:pPr marL="25400">
                <a:lnSpc>
                  <a:spcPts val="1310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412717"/>
            <a:ext cx="9143999" cy="11052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17320" y="594614"/>
            <a:ext cx="6309359" cy="315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DFDFD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6/2/2019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36710" y="6581599"/>
            <a:ext cx="13589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spc="-5" dirty="0"/>
              <a:pPr marL="25400">
                <a:lnSpc>
                  <a:spcPts val="1310"/>
                </a:lnSpc>
              </a:pPr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hyperlink" Target="https://www.indiatimes.com/auto/current/no-more-petrol-as-govt-plans-only-electric-two-wheeler-sales-in-india-after-2025_-367799.html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statista.com/statistics/236027/global-smartphone-os-market-share-of-android/" TargetMode="Externa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mailto:info@smartjoules.in" TargetMode="Externa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AC46E2-99E5-4A5E-8654-433C5387CDDB}"/>
              </a:ext>
            </a:extLst>
          </p:cNvPr>
          <p:cNvSpPr txBox="1"/>
          <p:nvPr/>
        </p:nvSpPr>
        <p:spPr>
          <a:xfrm>
            <a:off x="1562100" y="5280000"/>
            <a:ext cx="6019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highlight>
                  <a:srgbClr val="FFFF00"/>
                </a:highlight>
              </a:rPr>
              <a:t>Driving E-Mobility adoption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And solving the challenges that come for this economy.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6B9E9-EB4A-4E53-94BC-D6E20DF4D8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022" y="1578000"/>
            <a:ext cx="3073956" cy="3318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A60F28-F37D-46B4-8444-FCC0136AD51F}"/>
              </a:ext>
            </a:extLst>
          </p:cNvPr>
          <p:cNvSpPr txBox="1"/>
          <p:nvPr/>
        </p:nvSpPr>
        <p:spPr>
          <a:xfrm>
            <a:off x="3035022" y="477559"/>
            <a:ext cx="30739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Gaurav</a:t>
            </a:r>
          </a:p>
          <a:p>
            <a:pPr algn="ctr"/>
            <a:r>
              <a:rPr lang="en-IN" sz="2800" dirty="0">
                <a:highlight>
                  <a:srgbClr val="E07926"/>
                </a:highlight>
              </a:rPr>
              <a:t>Garuddwar</a:t>
            </a:r>
            <a:endParaRPr lang="en-IN" dirty="0">
              <a:highlight>
                <a:srgbClr val="E0792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1375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01B1CE-4183-4496-87F1-A2F1A561BA0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BA1E5-3092-49BB-B340-E745AC198B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1" y="663781"/>
            <a:ext cx="4876800" cy="3090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200490-D747-42B2-8D10-DA2CDB5B173A}"/>
              </a:ext>
            </a:extLst>
          </p:cNvPr>
          <p:cNvSpPr txBox="1"/>
          <p:nvPr/>
        </p:nvSpPr>
        <p:spPr>
          <a:xfrm>
            <a:off x="1447800" y="4373346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Dashboards &amp; APIs for</a:t>
            </a:r>
            <a:r>
              <a:rPr lang="en-IN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EESL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Charging Stations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Analysts &amp; Third Parties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740DD-18BF-4CEF-9DE0-BFE0066A77E2}"/>
              </a:ext>
            </a:extLst>
          </p:cNvPr>
          <p:cNvSpPr txBox="1"/>
          <p:nvPr/>
        </p:nvSpPr>
        <p:spPr>
          <a:xfrm>
            <a:off x="5105400" y="1219200"/>
            <a:ext cx="487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To drive analytics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Fleet monitoring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EV station placement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Position (Lat, Long)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Capacity &amp; Distribution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Battery waste/lifecycle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E2673-FEDA-4803-ABB4-7646C4C64B0B}"/>
              </a:ext>
            </a:extLst>
          </p:cNvPr>
          <p:cNvSpPr txBox="1"/>
          <p:nvPr/>
        </p:nvSpPr>
        <p:spPr>
          <a:xfrm>
            <a:off x="344058" y="1524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Dwar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AD24C-F75E-4B9A-BEB3-AF814FB2AB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761999"/>
            <a:ext cx="3659386" cy="232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7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01B1CE-4183-4496-87F1-A2F1A561BA0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BA1E5-3092-49BB-B340-E745AC198B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1338"/>
            <a:ext cx="9074756" cy="5750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E2673-FEDA-4803-ABB4-7646C4C64B0B}"/>
              </a:ext>
            </a:extLst>
          </p:cNvPr>
          <p:cNvSpPr txBox="1"/>
          <p:nvPr/>
        </p:nvSpPr>
        <p:spPr>
          <a:xfrm>
            <a:off x="344058" y="1524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Dwar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F8EDD2-AF57-4302-B4A1-2F561B9E3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26274"/>
            <a:ext cx="6840184" cy="422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6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01B1CE-4183-4496-87F1-A2F1A561BA0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BA1E5-3092-49BB-B340-E745AC198B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1338"/>
            <a:ext cx="9074756" cy="5750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E2673-FEDA-4803-ABB4-7646C4C64B0B}"/>
              </a:ext>
            </a:extLst>
          </p:cNvPr>
          <p:cNvSpPr txBox="1"/>
          <p:nvPr/>
        </p:nvSpPr>
        <p:spPr>
          <a:xfrm>
            <a:off x="344058" y="1524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Dwar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62765C-0033-4320-86F5-419AFF810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85800"/>
            <a:ext cx="679182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5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01B1CE-4183-4496-87F1-A2F1A561BA0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BA1E5-3092-49BB-B340-E745AC198B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1338"/>
            <a:ext cx="9074756" cy="5750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E2673-FEDA-4803-ABB4-7646C4C64B0B}"/>
              </a:ext>
            </a:extLst>
          </p:cNvPr>
          <p:cNvSpPr txBox="1"/>
          <p:nvPr/>
        </p:nvSpPr>
        <p:spPr>
          <a:xfrm>
            <a:off x="344058" y="1524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Dwar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99127-E321-4AFE-860A-13E8FD329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" t="1" r="93" b="-395"/>
          <a:stretch/>
        </p:blipFill>
        <p:spPr>
          <a:xfrm>
            <a:off x="1197010" y="790670"/>
            <a:ext cx="6749980" cy="416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91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Garud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57645EC-E188-49BD-9E5B-7BF937E3EDF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908" y="3665595"/>
            <a:ext cx="1104692" cy="7110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6C65F2-A5D9-4F0B-9300-DBA70CB6A55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05" y="916367"/>
            <a:ext cx="489872" cy="98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92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Garud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460D450-BB60-43F8-AA99-396867BC5EDE}"/>
              </a:ext>
            </a:extLst>
          </p:cNvPr>
          <p:cNvSpPr/>
          <p:nvPr/>
        </p:nvSpPr>
        <p:spPr>
          <a:xfrm>
            <a:off x="6765561" y="196748"/>
            <a:ext cx="2378440" cy="448330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E252B8-EB1F-40D9-9811-41665234F3A3}"/>
              </a:ext>
            </a:extLst>
          </p:cNvPr>
          <p:cNvSpPr/>
          <p:nvPr/>
        </p:nvSpPr>
        <p:spPr>
          <a:xfrm>
            <a:off x="3176484" y="3276600"/>
            <a:ext cx="507812" cy="25275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3B76D8C-406E-4B1C-AEB3-B6CEFE04F8F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05" y="916367"/>
            <a:ext cx="489872" cy="9886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D2737C8-1B5D-4992-88BD-8D5A5E071160}"/>
              </a:ext>
            </a:extLst>
          </p:cNvPr>
          <p:cNvSpPr/>
          <p:nvPr/>
        </p:nvSpPr>
        <p:spPr>
          <a:xfrm>
            <a:off x="685800" y="167589"/>
            <a:ext cx="5723025" cy="310430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6340C36-AF02-4C35-B3FD-3ABBFBB5CAD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908" y="3665595"/>
            <a:ext cx="1104692" cy="71106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3210A7A-9287-4482-B1CE-3D961BDC9ECF}"/>
              </a:ext>
            </a:extLst>
          </p:cNvPr>
          <p:cNvSpPr/>
          <p:nvPr/>
        </p:nvSpPr>
        <p:spPr>
          <a:xfrm>
            <a:off x="3657600" y="3245226"/>
            <a:ext cx="2746206" cy="1417119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476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Garud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460D450-BB60-43F8-AA99-396867BC5EDE}"/>
              </a:ext>
            </a:extLst>
          </p:cNvPr>
          <p:cNvSpPr/>
          <p:nvPr/>
        </p:nvSpPr>
        <p:spPr>
          <a:xfrm>
            <a:off x="6765561" y="196748"/>
            <a:ext cx="2378440" cy="448330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E252B8-EB1F-40D9-9811-41665234F3A3}"/>
              </a:ext>
            </a:extLst>
          </p:cNvPr>
          <p:cNvSpPr/>
          <p:nvPr/>
        </p:nvSpPr>
        <p:spPr>
          <a:xfrm>
            <a:off x="2725717" y="1116482"/>
            <a:ext cx="1008082" cy="253636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1C80A-08A1-469D-A347-F0E9D13F214C}"/>
              </a:ext>
            </a:extLst>
          </p:cNvPr>
          <p:cNvSpPr/>
          <p:nvPr/>
        </p:nvSpPr>
        <p:spPr>
          <a:xfrm>
            <a:off x="3068617" y="2590796"/>
            <a:ext cx="68257" cy="415974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A6819B-85A1-4D74-910D-8B643F09FE74}"/>
              </a:ext>
            </a:extLst>
          </p:cNvPr>
          <p:cNvSpPr/>
          <p:nvPr/>
        </p:nvSpPr>
        <p:spPr>
          <a:xfrm>
            <a:off x="3119655" y="3592333"/>
            <a:ext cx="614948" cy="326566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6D6F92-7BF0-454D-AD4B-3AA7160891CB}"/>
              </a:ext>
            </a:extLst>
          </p:cNvPr>
          <p:cNvSpPr/>
          <p:nvPr/>
        </p:nvSpPr>
        <p:spPr>
          <a:xfrm>
            <a:off x="6765560" y="4823487"/>
            <a:ext cx="2378439" cy="1301922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1416F70-53B8-4A7E-AED6-309E214EBFC5}"/>
              </a:ext>
            </a:extLst>
          </p:cNvPr>
          <p:cNvSpPr/>
          <p:nvPr/>
        </p:nvSpPr>
        <p:spPr>
          <a:xfrm>
            <a:off x="740572" y="3245226"/>
            <a:ext cx="2330023" cy="3558850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0E55224-FDDF-4BFC-8467-0B73C143CF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908" y="3665595"/>
            <a:ext cx="1104692" cy="71106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4F4E2F2B-E615-4AFD-98D9-026EE47905FB}"/>
              </a:ext>
            </a:extLst>
          </p:cNvPr>
          <p:cNvSpPr/>
          <p:nvPr/>
        </p:nvSpPr>
        <p:spPr>
          <a:xfrm>
            <a:off x="3727381" y="2178285"/>
            <a:ext cx="2884090" cy="4625791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C6CC6D6-FC82-4555-AB9E-71442BD4947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05" y="916367"/>
            <a:ext cx="489872" cy="98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92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Garud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460D450-BB60-43F8-AA99-396867BC5EDE}"/>
              </a:ext>
            </a:extLst>
          </p:cNvPr>
          <p:cNvSpPr/>
          <p:nvPr/>
        </p:nvSpPr>
        <p:spPr>
          <a:xfrm>
            <a:off x="6765561" y="2810434"/>
            <a:ext cx="2378440" cy="186961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E252B8-EB1F-40D9-9811-41665234F3A3}"/>
              </a:ext>
            </a:extLst>
          </p:cNvPr>
          <p:cNvSpPr/>
          <p:nvPr/>
        </p:nvSpPr>
        <p:spPr>
          <a:xfrm>
            <a:off x="2725717" y="1116482"/>
            <a:ext cx="1008082" cy="253636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1C80A-08A1-469D-A347-F0E9D13F214C}"/>
              </a:ext>
            </a:extLst>
          </p:cNvPr>
          <p:cNvSpPr/>
          <p:nvPr/>
        </p:nvSpPr>
        <p:spPr>
          <a:xfrm>
            <a:off x="3068617" y="2590796"/>
            <a:ext cx="68257" cy="415974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A6819B-85A1-4D74-910D-8B643F09FE74}"/>
              </a:ext>
            </a:extLst>
          </p:cNvPr>
          <p:cNvSpPr/>
          <p:nvPr/>
        </p:nvSpPr>
        <p:spPr>
          <a:xfrm>
            <a:off x="3119655" y="3592333"/>
            <a:ext cx="614948" cy="326566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6D6F92-7BF0-454D-AD4B-3AA7160891CB}"/>
              </a:ext>
            </a:extLst>
          </p:cNvPr>
          <p:cNvSpPr/>
          <p:nvPr/>
        </p:nvSpPr>
        <p:spPr>
          <a:xfrm>
            <a:off x="6765560" y="4823487"/>
            <a:ext cx="2378439" cy="1301922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302B797-4FDF-46FF-ACE0-2E0994498EB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908" y="3665595"/>
            <a:ext cx="1104692" cy="71106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9768399-EB99-4D28-B22D-F31596CF81C3}"/>
              </a:ext>
            </a:extLst>
          </p:cNvPr>
          <p:cNvSpPr/>
          <p:nvPr/>
        </p:nvSpPr>
        <p:spPr>
          <a:xfrm>
            <a:off x="3727381" y="2178285"/>
            <a:ext cx="2884090" cy="4625791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791662-FF14-4ADC-9854-07001B07480F}"/>
              </a:ext>
            </a:extLst>
          </p:cNvPr>
          <p:cNvSpPr/>
          <p:nvPr/>
        </p:nvSpPr>
        <p:spPr>
          <a:xfrm>
            <a:off x="740572" y="3245226"/>
            <a:ext cx="2330023" cy="3558850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426A334-7B1F-42A7-AA36-4F256586DE4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05" y="916367"/>
            <a:ext cx="489872" cy="98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34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Garud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2F1A24-EC46-497C-B2FC-1F8FB5B50B3C}"/>
              </a:ext>
            </a:extLst>
          </p:cNvPr>
          <p:cNvSpPr/>
          <p:nvPr/>
        </p:nvSpPr>
        <p:spPr>
          <a:xfrm>
            <a:off x="3727381" y="4610783"/>
            <a:ext cx="2884090" cy="219329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1C80A-08A1-469D-A347-F0E9D13F214C}"/>
              </a:ext>
            </a:extLst>
          </p:cNvPr>
          <p:cNvSpPr/>
          <p:nvPr/>
        </p:nvSpPr>
        <p:spPr>
          <a:xfrm>
            <a:off x="3068617" y="2590796"/>
            <a:ext cx="68257" cy="415974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A6819B-85A1-4D74-910D-8B643F09FE74}"/>
              </a:ext>
            </a:extLst>
          </p:cNvPr>
          <p:cNvSpPr/>
          <p:nvPr/>
        </p:nvSpPr>
        <p:spPr>
          <a:xfrm>
            <a:off x="3119655" y="3592333"/>
            <a:ext cx="614948" cy="326566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6D6F92-7BF0-454D-AD4B-3AA7160891CB}"/>
              </a:ext>
            </a:extLst>
          </p:cNvPr>
          <p:cNvSpPr/>
          <p:nvPr/>
        </p:nvSpPr>
        <p:spPr>
          <a:xfrm>
            <a:off x="6765560" y="4823487"/>
            <a:ext cx="2378439" cy="1301922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1C61144-7A1C-4147-8CC7-B771FBC7302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908" y="3665595"/>
            <a:ext cx="1104692" cy="71106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CD8C0D2-E5E3-42D2-9D53-61818DE720DE}"/>
              </a:ext>
            </a:extLst>
          </p:cNvPr>
          <p:cNvSpPr/>
          <p:nvPr/>
        </p:nvSpPr>
        <p:spPr>
          <a:xfrm>
            <a:off x="740572" y="3245226"/>
            <a:ext cx="2330023" cy="3558850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5B334DD-BDE0-4242-B653-D24619CCCFD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05" y="916367"/>
            <a:ext cx="489872" cy="98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71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509DEE-63A2-4A95-99AC-5B2A761BFFA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154B8D0-BF28-4B6A-8DB5-8EAD2BD39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2" y="533400"/>
            <a:ext cx="4122738" cy="61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91BBEC-331C-462F-AC8C-8C17BEB3C1AE}"/>
              </a:ext>
            </a:extLst>
          </p:cNvPr>
          <p:cNvSpPr txBox="1"/>
          <p:nvPr/>
        </p:nvSpPr>
        <p:spPr>
          <a:xfrm>
            <a:off x="381000" y="1029431"/>
            <a:ext cx="388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Cross platform App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To access data from device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To access device location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To get user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Push them all to server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And more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86CB7-5BCE-42E6-9E9E-B37AEC675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63" y="838200"/>
            <a:ext cx="2227689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80B7F5-70F7-44D0-9361-BC888C9D083C}"/>
              </a:ext>
            </a:extLst>
          </p:cNvPr>
          <p:cNvSpPr txBox="1"/>
          <p:nvPr/>
        </p:nvSpPr>
        <p:spPr>
          <a:xfrm>
            <a:off x="3543300" y="5280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Technology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6F0EA-0AF9-47E8-98AE-A843CAFAAE5B}"/>
              </a:ext>
            </a:extLst>
          </p:cNvPr>
          <p:cNvSpPr txBox="1"/>
          <p:nvPr/>
        </p:nvSpPr>
        <p:spPr>
          <a:xfrm>
            <a:off x="3035022" y="477559"/>
            <a:ext cx="30739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Gaurav</a:t>
            </a:r>
          </a:p>
          <a:p>
            <a:pPr algn="ctr"/>
            <a:r>
              <a:rPr lang="en-IN" sz="2800" dirty="0">
                <a:highlight>
                  <a:srgbClr val="E07926"/>
                </a:highlight>
              </a:rPr>
              <a:t>Garuddwar</a:t>
            </a:r>
            <a:endParaRPr lang="en-IN" dirty="0">
              <a:highlight>
                <a:srgbClr val="E07926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C139C-0C3D-49F7-A607-2BB31298AD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3283254" cy="228611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9FDB02E-D033-43A5-8551-BE3088948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433" y="1580066"/>
            <a:ext cx="2446867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C92A08-5614-4E41-8CAF-12EC8F333F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11" y="2494466"/>
            <a:ext cx="2885814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B0866-64CB-4D25-B272-3A3F59A458A5}"/>
              </a:ext>
            </a:extLst>
          </p:cNvPr>
          <p:cNvSpPr txBox="1"/>
          <p:nvPr/>
        </p:nvSpPr>
        <p:spPr>
          <a:xfrm>
            <a:off x="1066800" y="4760214"/>
            <a:ext cx="79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Garud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D1BAE-A20F-4F07-BCFF-7739C35627ED}"/>
              </a:ext>
            </a:extLst>
          </p:cNvPr>
          <p:cNvSpPr txBox="1"/>
          <p:nvPr/>
        </p:nvSpPr>
        <p:spPr>
          <a:xfrm>
            <a:off x="7200520" y="4760214"/>
            <a:ext cx="79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Dwar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2F507-AA43-43F3-9A79-6DEAFA632FA6}"/>
              </a:ext>
            </a:extLst>
          </p:cNvPr>
          <p:cNvSpPr txBox="1"/>
          <p:nvPr/>
        </p:nvSpPr>
        <p:spPr>
          <a:xfrm>
            <a:off x="4105564" y="4760214"/>
            <a:ext cx="93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E07926"/>
                </a:highlight>
              </a:rPr>
              <a:t>Gaurav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BC57B7-26D1-422A-BE37-5F14A425FF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590800"/>
            <a:ext cx="2133599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835977-33E0-4554-9F65-A2EB3ED12E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27" y="1734790"/>
            <a:ext cx="1330335" cy="268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06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509DEE-63A2-4A95-99AC-5B2A761BFFA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154B8D0-BF28-4B6A-8DB5-8EAD2BD39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2" y="533400"/>
            <a:ext cx="4122738" cy="61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91BBEC-331C-462F-AC8C-8C17BEB3C1AE}"/>
              </a:ext>
            </a:extLst>
          </p:cNvPr>
          <p:cNvSpPr txBox="1"/>
          <p:nvPr/>
        </p:nvSpPr>
        <p:spPr>
          <a:xfrm>
            <a:off x="381000" y="1029431"/>
            <a:ext cx="34210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Reward points for app usage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Exchangeable at EV Complex facilities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Exchangeable for replacement of battery at discounts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Incentivizing usage of data sharing policy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Incentivizing waste aggregation at EV complex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This can be better utilized for battery waste monitoring and mitigation through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Essentially transforming EV Complex in a complete solution.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4775A-AE5B-4D2E-B178-5ABD90D0FF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63" y="838200"/>
            <a:ext cx="2227689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63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C378B7-9596-4B1D-86AE-E4712CDF21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022" y="1578000"/>
            <a:ext cx="3073956" cy="33187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80B7F5-70F7-44D0-9361-BC888C9D083C}"/>
              </a:ext>
            </a:extLst>
          </p:cNvPr>
          <p:cNvSpPr txBox="1"/>
          <p:nvPr/>
        </p:nvSpPr>
        <p:spPr>
          <a:xfrm>
            <a:off x="2999163" y="5196932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Technology Solution - Estimates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6F0EA-0AF9-47E8-98AE-A843CAFAAE5B}"/>
              </a:ext>
            </a:extLst>
          </p:cNvPr>
          <p:cNvSpPr txBox="1"/>
          <p:nvPr/>
        </p:nvSpPr>
        <p:spPr>
          <a:xfrm>
            <a:off x="3035022" y="477559"/>
            <a:ext cx="30739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Gaurav</a:t>
            </a:r>
          </a:p>
          <a:p>
            <a:pPr algn="ctr"/>
            <a:r>
              <a:rPr lang="en-IN" sz="2800" dirty="0">
                <a:highlight>
                  <a:srgbClr val="E07926"/>
                </a:highlight>
              </a:rPr>
              <a:t>Garuddwar</a:t>
            </a:r>
            <a:endParaRPr lang="en-IN" dirty="0">
              <a:highlight>
                <a:srgbClr val="E0792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06609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Garud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58739D-1F83-42A3-A66F-F99737A583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908" y="3665595"/>
            <a:ext cx="1104692" cy="7110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60720F6-AFB4-4A20-ACF0-D5C4CD3F07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05" y="916367"/>
            <a:ext cx="489872" cy="98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56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Garud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460D450-BB60-43F8-AA99-396867BC5EDE}"/>
              </a:ext>
            </a:extLst>
          </p:cNvPr>
          <p:cNvSpPr/>
          <p:nvPr/>
        </p:nvSpPr>
        <p:spPr>
          <a:xfrm>
            <a:off x="6765561" y="196748"/>
            <a:ext cx="2378440" cy="448330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E252B8-EB1F-40D9-9811-41665234F3A3}"/>
              </a:ext>
            </a:extLst>
          </p:cNvPr>
          <p:cNvSpPr/>
          <p:nvPr/>
        </p:nvSpPr>
        <p:spPr>
          <a:xfrm>
            <a:off x="3176484" y="3276600"/>
            <a:ext cx="507812" cy="25275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1F3B750-CB03-4C1F-A873-4176BF6526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05" y="916367"/>
            <a:ext cx="489872" cy="9886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D2737C8-1B5D-4992-88BD-8D5A5E071160}"/>
              </a:ext>
            </a:extLst>
          </p:cNvPr>
          <p:cNvSpPr/>
          <p:nvPr/>
        </p:nvSpPr>
        <p:spPr>
          <a:xfrm>
            <a:off x="685800" y="167589"/>
            <a:ext cx="5723025" cy="310430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210A7A-9287-4482-B1CE-3D961BDC9ECF}"/>
              </a:ext>
            </a:extLst>
          </p:cNvPr>
          <p:cNvSpPr/>
          <p:nvPr/>
        </p:nvSpPr>
        <p:spPr>
          <a:xfrm>
            <a:off x="3657600" y="3245226"/>
            <a:ext cx="2746206" cy="1417119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417886-75D3-4526-B2AA-7501659D8B8E}"/>
              </a:ext>
            </a:extLst>
          </p:cNvPr>
          <p:cNvSpPr txBox="1"/>
          <p:nvPr/>
        </p:nvSpPr>
        <p:spPr>
          <a:xfrm>
            <a:off x="903044" y="1694806"/>
            <a:ext cx="7440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The move targets the two highest selling categories in the Indian automotive market, </a:t>
            </a:r>
          </a:p>
          <a:p>
            <a:pPr algn="just"/>
            <a:r>
              <a:rPr lang="en-US" sz="1600" dirty="0">
                <a:highlight>
                  <a:srgbClr val="FFFF00"/>
                </a:highlight>
              </a:rPr>
              <a:t>together counting to a total of over </a:t>
            </a:r>
            <a:r>
              <a:rPr lang="en-US" sz="1600" b="1" dirty="0">
                <a:highlight>
                  <a:srgbClr val="FFFF00"/>
                </a:highlight>
              </a:rPr>
              <a:t>2 crore units annually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600" b="1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pPr algn="just"/>
            <a:r>
              <a:rPr lang="en-US" sz="1600" b="1" dirty="0">
                <a:solidFill>
                  <a:srgbClr val="E0792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IN" sz="1600" b="1" dirty="0">
              <a:solidFill>
                <a:srgbClr val="E079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62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62CCD-4AB5-48AC-9C3A-7703A2A7A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26" r="4167" b="12963"/>
          <a:stretch/>
        </p:blipFill>
        <p:spPr>
          <a:xfrm>
            <a:off x="190500" y="1752600"/>
            <a:ext cx="8763000" cy="3657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C21EFD-72A9-4B27-A683-E1E4CCAD0461}"/>
              </a:ext>
            </a:extLst>
          </p:cNvPr>
          <p:cNvSpPr/>
          <p:nvPr/>
        </p:nvSpPr>
        <p:spPr>
          <a:xfrm>
            <a:off x="6819900" y="2286000"/>
            <a:ext cx="2095500" cy="3124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39DBB5-9F1E-493A-A5EA-5D737C07BFD1}"/>
              </a:ext>
            </a:extLst>
          </p:cNvPr>
          <p:cNvSpPr txBox="1"/>
          <p:nvPr/>
        </p:nvSpPr>
        <p:spPr>
          <a:xfrm>
            <a:off x="2076450" y="5758934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Collaborating </a:t>
            </a:r>
            <a:r>
              <a:rPr lang="en-IN" dirty="0"/>
              <a:t>with our friends at Cell Propulsion - Bangalore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78572-7208-4126-ACF4-A87B63501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2" t="28148" r="51665" b="67887"/>
          <a:stretch/>
        </p:blipFill>
        <p:spPr>
          <a:xfrm>
            <a:off x="3200399" y="616324"/>
            <a:ext cx="2743201" cy="5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1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7CE70B-CBCE-4215-8404-128AFCCF8E5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478A9-7211-4D60-BAA7-DEB8EB426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7" t="15926" r="26667" b="12963"/>
          <a:stretch/>
        </p:blipFill>
        <p:spPr>
          <a:xfrm>
            <a:off x="407987" y="381000"/>
            <a:ext cx="8328025" cy="4648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5EB5F-B47C-4CDB-8C0E-BC3226846018}"/>
              </a:ext>
            </a:extLst>
          </p:cNvPr>
          <p:cNvSpPr txBox="1"/>
          <p:nvPr/>
        </p:nvSpPr>
        <p:spPr>
          <a:xfrm>
            <a:off x="1219200" y="5257800"/>
            <a:ext cx="73914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Prototype cost  </a:t>
            </a:r>
            <a:r>
              <a:rPr lang="en-IN" dirty="0"/>
              <a:t>1000 pieces to start field trials = </a:t>
            </a:r>
            <a:r>
              <a:rPr lang="en-IN" dirty="0">
                <a:highlight>
                  <a:srgbClr val="E07926"/>
                </a:highlight>
              </a:rPr>
              <a:t>890/- INR per piece</a:t>
            </a:r>
          </a:p>
          <a:p>
            <a:endParaRPr lang="en-IN" dirty="0">
              <a:highlight>
                <a:srgbClr val="E07926"/>
              </a:highlight>
            </a:endParaRPr>
          </a:p>
          <a:p>
            <a:r>
              <a:rPr lang="en-IN" dirty="0">
                <a:highlight>
                  <a:srgbClr val="FFFF00"/>
                </a:highlight>
              </a:rPr>
              <a:t>Production        </a:t>
            </a:r>
            <a:r>
              <a:rPr lang="en-IN" dirty="0"/>
              <a:t>deadline starting today              = </a:t>
            </a:r>
            <a:r>
              <a:rPr lang="en-IN" dirty="0">
                <a:highlight>
                  <a:srgbClr val="E07926"/>
                </a:highlight>
              </a:rPr>
              <a:t>12</a:t>
            </a:r>
            <a:r>
              <a:rPr lang="en-IN" baseline="30000" dirty="0">
                <a:highlight>
                  <a:srgbClr val="E07926"/>
                </a:highlight>
              </a:rPr>
              <a:t>th</a:t>
            </a:r>
            <a:r>
              <a:rPr lang="en-IN" dirty="0">
                <a:highlight>
                  <a:srgbClr val="E07926"/>
                </a:highlight>
              </a:rPr>
              <a:t> of July 2019</a:t>
            </a:r>
          </a:p>
          <a:p>
            <a:endParaRPr lang="en-IN" dirty="0">
              <a:highlight>
                <a:srgbClr val="E07926"/>
              </a:highlight>
            </a:endParaRPr>
          </a:p>
          <a:p>
            <a:r>
              <a:rPr lang="en-IN" dirty="0">
                <a:highlight>
                  <a:srgbClr val="FFFF00"/>
                </a:highlight>
              </a:rPr>
              <a:t>Market Ready   </a:t>
            </a:r>
            <a:r>
              <a:rPr lang="en-IN" dirty="0"/>
              <a:t>given 3 months of field trials    = </a:t>
            </a:r>
            <a:r>
              <a:rPr lang="en-IN" dirty="0">
                <a:highlight>
                  <a:srgbClr val="E07926"/>
                </a:highlight>
              </a:rPr>
              <a:t>2</a:t>
            </a:r>
            <a:r>
              <a:rPr lang="en-IN" baseline="30000" dirty="0">
                <a:highlight>
                  <a:srgbClr val="E07926"/>
                </a:highlight>
              </a:rPr>
              <a:t>nd</a:t>
            </a:r>
            <a:r>
              <a:rPr lang="en-IN" dirty="0">
                <a:highlight>
                  <a:srgbClr val="E07926"/>
                </a:highlight>
              </a:rPr>
              <a:t> of November 2019</a:t>
            </a:r>
          </a:p>
          <a:p>
            <a:endParaRPr lang="en-IN" dirty="0">
              <a:highlight>
                <a:srgbClr val="E0792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52405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Garud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2F1A24-EC46-497C-B2FC-1F8FB5B50B3C}"/>
              </a:ext>
            </a:extLst>
          </p:cNvPr>
          <p:cNvSpPr/>
          <p:nvPr/>
        </p:nvSpPr>
        <p:spPr>
          <a:xfrm>
            <a:off x="3727381" y="4610783"/>
            <a:ext cx="2884090" cy="219329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1C80A-08A1-469D-A347-F0E9D13F214C}"/>
              </a:ext>
            </a:extLst>
          </p:cNvPr>
          <p:cNvSpPr/>
          <p:nvPr/>
        </p:nvSpPr>
        <p:spPr>
          <a:xfrm>
            <a:off x="3068617" y="2590796"/>
            <a:ext cx="68257" cy="415974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A6819B-85A1-4D74-910D-8B643F09FE74}"/>
              </a:ext>
            </a:extLst>
          </p:cNvPr>
          <p:cNvSpPr/>
          <p:nvPr/>
        </p:nvSpPr>
        <p:spPr>
          <a:xfrm>
            <a:off x="3119655" y="3592333"/>
            <a:ext cx="614948" cy="326566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6D6F92-7BF0-454D-AD4B-3AA7160891CB}"/>
              </a:ext>
            </a:extLst>
          </p:cNvPr>
          <p:cNvSpPr/>
          <p:nvPr/>
        </p:nvSpPr>
        <p:spPr>
          <a:xfrm>
            <a:off x="6765560" y="4823487"/>
            <a:ext cx="2378439" cy="1301922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F54DDB-A805-4B1C-AE71-95147BB67521}"/>
              </a:ext>
            </a:extLst>
          </p:cNvPr>
          <p:cNvSpPr/>
          <p:nvPr/>
        </p:nvSpPr>
        <p:spPr>
          <a:xfrm>
            <a:off x="740572" y="3245226"/>
            <a:ext cx="2330023" cy="3558850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D7B516-4634-4871-91B9-CDF814CF8D63}"/>
              </a:ext>
            </a:extLst>
          </p:cNvPr>
          <p:cNvSpPr/>
          <p:nvPr/>
        </p:nvSpPr>
        <p:spPr>
          <a:xfrm>
            <a:off x="606115" y="1132921"/>
            <a:ext cx="2361957" cy="2632790"/>
          </a:xfrm>
          <a:prstGeom prst="rect">
            <a:avLst/>
          </a:prstGeom>
          <a:solidFill>
            <a:schemeClr val="tx1">
              <a:alpha val="57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USP to drive EV mobility sustainably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E01F6A0-7937-4E56-B46F-533C16D2F2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908" y="3665595"/>
            <a:ext cx="1104692" cy="71106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D5225D4-B178-41A7-ACF6-AED8F4A9C90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05" y="916367"/>
            <a:ext cx="489872" cy="98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60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7CE70B-CBCE-4215-8404-128AFCCF8E5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5EB5F-B47C-4CDB-8C0E-BC3226846018}"/>
              </a:ext>
            </a:extLst>
          </p:cNvPr>
          <p:cNvSpPr txBox="1"/>
          <p:nvPr/>
        </p:nvSpPr>
        <p:spPr>
          <a:xfrm>
            <a:off x="1219200" y="5943600"/>
            <a:ext cx="739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Market Ready   </a:t>
            </a:r>
            <a:r>
              <a:rPr lang="en-IN" dirty="0"/>
              <a:t>given 3 months of field trials    = </a:t>
            </a:r>
            <a:r>
              <a:rPr lang="en-IN" dirty="0">
                <a:highlight>
                  <a:srgbClr val="E07926"/>
                </a:highlight>
              </a:rPr>
              <a:t>2</a:t>
            </a:r>
            <a:r>
              <a:rPr lang="en-IN" baseline="30000" dirty="0">
                <a:highlight>
                  <a:srgbClr val="E07926"/>
                </a:highlight>
              </a:rPr>
              <a:t>nd</a:t>
            </a:r>
            <a:r>
              <a:rPr lang="en-IN" dirty="0">
                <a:highlight>
                  <a:srgbClr val="E07926"/>
                </a:highlight>
              </a:rPr>
              <a:t> of November 2019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470C053-C33E-4A30-9A42-AAA2E208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62" y="101600"/>
            <a:ext cx="3908190" cy="58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F3FE47-3D65-4D92-A830-CFED586536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35" y="298966"/>
            <a:ext cx="2078865" cy="43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7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7CE70B-CBCE-4215-8404-128AFCCF8E5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5EB5F-B47C-4CDB-8C0E-BC3226846018}"/>
              </a:ext>
            </a:extLst>
          </p:cNvPr>
          <p:cNvSpPr txBox="1"/>
          <p:nvPr/>
        </p:nvSpPr>
        <p:spPr>
          <a:xfrm>
            <a:off x="1219200" y="5943600"/>
            <a:ext cx="739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Market Ready   </a:t>
            </a:r>
            <a:r>
              <a:rPr lang="en-IN" dirty="0"/>
              <a:t>given 3 months of field trials    = </a:t>
            </a:r>
            <a:r>
              <a:rPr lang="en-IN" dirty="0">
                <a:highlight>
                  <a:srgbClr val="E07926"/>
                </a:highlight>
              </a:rPr>
              <a:t>2</a:t>
            </a:r>
            <a:r>
              <a:rPr lang="en-IN" baseline="30000" dirty="0">
                <a:highlight>
                  <a:srgbClr val="E07926"/>
                </a:highlight>
              </a:rPr>
              <a:t>nd</a:t>
            </a:r>
            <a:r>
              <a:rPr lang="en-IN" dirty="0">
                <a:highlight>
                  <a:srgbClr val="E07926"/>
                </a:highlight>
              </a:rPr>
              <a:t> of November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D1767-4B6F-4BF7-852A-6D1070510A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04800"/>
            <a:ext cx="8534399" cy="5408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E0CFE5-189D-4C5C-A031-FE229FAB6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70468"/>
            <a:ext cx="6400800" cy="400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01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C378B7-9596-4B1D-86AE-E4712CDF21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022" y="1578000"/>
            <a:ext cx="3073956" cy="33187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80B7F5-70F7-44D0-9361-BC888C9D083C}"/>
              </a:ext>
            </a:extLst>
          </p:cNvPr>
          <p:cNvSpPr txBox="1"/>
          <p:nvPr/>
        </p:nvSpPr>
        <p:spPr>
          <a:xfrm>
            <a:off x="3638550" y="519693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Business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076C0-D524-4751-89BC-C87671835BDF}"/>
              </a:ext>
            </a:extLst>
          </p:cNvPr>
          <p:cNvSpPr txBox="1"/>
          <p:nvPr/>
        </p:nvSpPr>
        <p:spPr>
          <a:xfrm>
            <a:off x="3035022" y="477559"/>
            <a:ext cx="30739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Gaurav</a:t>
            </a:r>
          </a:p>
          <a:p>
            <a:pPr algn="ctr"/>
            <a:r>
              <a:rPr lang="en-IN" sz="2800" dirty="0">
                <a:highlight>
                  <a:srgbClr val="E07926"/>
                </a:highlight>
              </a:rPr>
              <a:t>Garuddwar</a:t>
            </a:r>
            <a:endParaRPr lang="en-IN" dirty="0">
              <a:highlight>
                <a:srgbClr val="E0792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34901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509DEE-63A2-4A95-99AC-5B2A761BFFA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58DEE1-02A2-47EE-928F-272BC463C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49941"/>
            <a:ext cx="6066943" cy="42243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1CA20B-4861-4C64-84E4-D5EEDFCCC5F3}"/>
              </a:ext>
            </a:extLst>
          </p:cNvPr>
          <p:cNvSpPr txBox="1"/>
          <p:nvPr/>
        </p:nvSpPr>
        <p:spPr>
          <a:xfrm>
            <a:off x="344058" y="1524000"/>
            <a:ext cx="5218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Low cost device with </a:t>
            </a:r>
            <a:r>
              <a:rPr lang="en-IN" dirty="0">
                <a:highlight>
                  <a:srgbClr val="FFFF00"/>
                </a:highlight>
              </a:rPr>
              <a:t>CAN Protocol </a:t>
            </a:r>
            <a:r>
              <a:rPr lang="en-IN" dirty="0"/>
              <a:t>support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To access battery management system data of EV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In Realtime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1EF8-05EE-424F-92CB-0B7488C65F34}"/>
              </a:ext>
            </a:extLst>
          </p:cNvPr>
          <p:cNvSpPr txBox="1"/>
          <p:nvPr/>
        </p:nvSpPr>
        <p:spPr>
          <a:xfrm>
            <a:off x="344058" y="32969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Garud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70995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Garud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460D450-BB60-43F8-AA99-396867BC5EDE}"/>
              </a:ext>
            </a:extLst>
          </p:cNvPr>
          <p:cNvSpPr/>
          <p:nvPr/>
        </p:nvSpPr>
        <p:spPr>
          <a:xfrm>
            <a:off x="6765561" y="196748"/>
            <a:ext cx="2378440" cy="448330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E252B8-EB1F-40D9-9811-41665234F3A3}"/>
              </a:ext>
            </a:extLst>
          </p:cNvPr>
          <p:cNvSpPr/>
          <p:nvPr/>
        </p:nvSpPr>
        <p:spPr>
          <a:xfrm>
            <a:off x="3176484" y="3276600"/>
            <a:ext cx="507812" cy="25275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292DEA6-A8E5-40C4-BB16-7A6294A0BA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05" y="916367"/>
            <a:ext cx="489872" cy="9886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D2737C8-1B5D-4992-88BD-8D5A5E071160}"/>
              </a:ext>
            </a:extLst>
          </p:cNvPr>
          <p:cNvSpPr/>
          <p:nvPr/>
        </p:nvSpPr>
        <p:spPr>
          <a:xfrm>
            <a:off x="685800" y="167589"/>
            <a:ext cx="5723025" cy="310430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DF314C5-9BB0-4A72-9C0E-4905BB296C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908" y="3665595"/>
            <a:ext cx="1104692" cy="71106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3210A7A-9287-4482-B1CE-3D961BDC9ECF}"/>
              </a:ext>
            </a:extLst>
          </p:cNvPr>
          <p:cNvSpPr/>
          <p:nvPr/>
        </p:nvSpPr>
        <p:spPr>
          <a:xfrm>
            <a:off x="3657600" y="3245226"/>
            <a:ext cx="2746206" cy="1417119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E0D0FB-92A0-4886-B8EF-31C03B9D8C41}"/>
              </a:ext>
            </a:extLst>
          </p:cNvPr>
          <p:cNvSpPr txBox="1"/>
          <p:nvPr/>
        </p:nvSpPr>
        <p:spPr>
          <a:xfrm>
            <a:off x="903044" y="1694806"/>
            <a:ext cx="7440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highlight>
                  <a:srgbClr val="FFFF00"/>
                </a:highlight>
              </a:rPr>
              <a:t>Option A : </a:t>
            </a:r>
            <a:r>
              <a:rPr lang="en-US" sz="1600" dirty="0"/>
              <a:t>Strategic tie ups with EV distributors, manufacturers &amp; BMS manufacturers to avail market penetration</a:t>
            </a:r>
          </a:p>
        </p:txBody>
      </p:sp>
    </p:spTree>
    <p:extLst>
      <p:ext uri="{BB962C8B-B14F-4D97-AF65-F5344CB8AC3E}">
        <p14:creationId xmlns:p14="http://schemas.microsoft.com/office/powerpoint/2010/main" val="37188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Garud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460D450-BB60-43F8-AA99-396867BC5EDE}"/>
              </a:ext>
            </a:extLst>
          </p:cNvPr>
          <p:cNvSpPr/>
          <p:nvPr/>
        </p:nvSpPr>
        <p:spPr>
          <a:xfrm>
            <a:off x="6765561" y="196748"/>
            <a:ext cx="2378440" cy="448330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E252B8-EB1F-40D9-9811-41665234F3A3}"/>
              </a:ext>
            </a:extLst>
          </p:cNvPr>
          <p:cNvSpPr/>
          <p:nvPr/>
        </p:nvSpPr>
        <p:spPr>
          <a:xfrm>
            <a:off x="3176484" y="3276600"/>
            <a:ext cx="507812" cy="25275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A8C0A9F-2597-4EA4-8BF1-009DE83D29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05" y="916367"/>
            <a:ext cx="489872" cy="9886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D2737C8-1B5D-4992-88BD-8D5A5E071160}"/>
              </a:ext>
            </a:extLst>
          </p:cNvPr>
          <p:cNvSpPr/>
          <p:nvPr/>
        </p:nvSpPr>
        <p:spPr>
          <a:xfrm>
            <a:off x="685800" y="167589"/>
            <a:ext cx="5723025" cy="310430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FD7F9D-4913-40F5-9704-284F76EB28D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908" y="3665595"/>
            <a:ext cx="1104692" cy="71106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3210A7A-9287-4482-B1CE-3D961BDC9ECF}"/>
              </a:ext>
            </a:extLst>
          </p:cNvPr>
          <p:cNvSpPr/>
          <p:nvPr/>
        </p:nvSpPr>
        <p:spPr>
          <a:xfrm>
            <a:off x="3657600" y="3245226"/>
            <a:ext cx="2746206" cy="1417119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CF623C-03DA-44E8-99A3-2BEC193BBF3B}"/>
              </a:ext>
            </a:extLst>
          </p:cNvPr>
          <p:cNvSpPr txBox="1"/>
          <p:nvPr/>
        </p:nvSpPr>
        <p:spPr>
          <a:xfrm>
            <a:off x="903044" y="1694806"/>
            <a:ext cx="7440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highlight>
                  <a:srgbClr val="FFFF00"/>
                </a:highlight>
              </a:rPr>
              <a:t>Option B : </a:t>
            </a:r>
            <a:r>
              <a:rPr lang="en-US" sz="1600" dirty="0"/>
              <a:t>To sell it as standalone product. App reward model to incentivize the purchase of device.</a:t>
            </a:r>
          </a:p>
        </p:txBody>
      </p:sp>
    </p:spTree>
    <p:extLst>
      <p:ext uri="{BB962C8B-B14F-4D97-AF65-F5344CB8AC3E}">
        <p14:creationId xmlns:p14="http://schemas.microsoft.com/office/powerpoint/2010/main" val="25279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Garud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2F1A24-EC46-497C-B2FC-1F8FB5B50B3C}"/>
              </a:ext>
            </a:extLst>
          </p:cNvPr>
          <p:cNvSpPr/>
          <p:nvPr/>
        </p:nvSpPr>
        <p:spPr>
          <a:xfrm>
            <a:off x="3727381" y="4610783"/>
            <a:ext cx="2884090" cy="219329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1C80A-08A1-469D-A347-F0E9D13F214C}"/>
              </a:ext>
            </a:extLst>
          </p:cNvPr>
          <p:cNvSpPr/>
          <p:nvPr/>
        </p:nvSpPr>
        <p:spPr>
          <a:xfrm>
            <a:off x="3068617" y="2590796"/>
            <a:ext cx="68257" cy="415974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A6819B-85A1-4D74-910D-8B643F09FE74}"/>
              </a:ext>
            </a:extLst>
          </p:cNvPr>
          <p:cNvSpPr/>
          <p:nvPr/>
        </p:nvSpPr>
        <p:spPr>
          <a:xfrm>
            <a:off x="3119655" y="3592333"/>
            <a:ext cx="614948" cy="326566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6D6F92-7BF0-454D-AD4B-3AA7160891CB}"/>
              </a:ext>
            </a:extLst>
          </p:cNvPr>
          <p:cNvSpPr/>
          <p:nvPr/>
        </p:nvSpPr>
        <p:spPr>
          <a:xfrm>
            <a:off x="6765560" y="4823487"/>
            <a:ext cx="2378439" cy="1301922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2C1802-F214-4FAA-889F-30E8D0F80739}"/>
              </a:ext>
            </a:extLst>
          </p:cNvPr>
          <p:cNvSpPr/>
          <p:nvPr/>
        </p:nvSpPr>
        <p:spPr>
          <a:xfrm>
            <a:off x="740572" y="3245226"/>
            <a:ext cx="2330023" cy="3558850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D7B516-4634-4871-91B9-CDF814CF8D63}"/>
              </a:ext>
            </a:extLst>
          </p:cNvPr>
          <p:cNvSpPr/>
          <p:nvPr/>
        </p:nvSpPr>
        <p:spPr>
          <a:xfrm>
            <a:off x="606115" y="1132921"/>
            <a:ext cx="2361957" cy="2632790"/>
          </a:xfrm>
          <a:prstGeom prst="rect">
            <a:avLst/>
          </a:prstGeom>
          <a:solidFill>
            <a:schemeClr val="tx1">
              <a:alpha val="57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USP to drive EV mobility sustainably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2DE6D4-10B6-4A0F-A50C-5B6866D07CB4}"/>
              </a:ext>
            </a:extLst>
          </p:cNvPr>
          <p:cNvSpPr txBox="1"/>
          <p:nvPr/>
        </p:nvSpPr>
        <p:spPr>
          <a:xfrm>
            <a:off x="1143000" y="5164138"/>
            <a:ext cx="7440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highlight>
                  <a:srgbClr val="FFFF00"/>
                </a:highlight>
              </a:rPr>
              <a:t>Option A : </a:t>
            </a:r>
            <a:r>
              <a:rPr lang="en-US" sz="1600" dirty="0"/>
              <a:t>App based reward points, for exchange at EV complex for: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Facilities at Complex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Battery Replacements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Maintenance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Premiere rush in slot booking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9D72455-3A44-4B1B-8660-67103D76A30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908" y="3665595"/>
            <a:ext cx="1104692" cy="71106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537ED3C-4E09-4CFC-9D49-C2C4EC316B6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05" y="916367"/>
            <a:ext cx="489872" cy="98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Garud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2F1A24-EC46-497C-B2FC-1F8FB5B50B3C}"/>
              </a:ext>
            </a:extLst>
          </p:cNvPr>
          <p:cNvSpPr/>
          <p:nvPr/>
        </p:nvSpPr>
        <p:spPr>
          <a:xfrm>
            <a:off x="3727381" y="4610783"/>
            <a:ext cx="2884090" cy="219329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1C80A-08A1-469D-A347-F0E9D13F214C}"/>
              </a:ext>
            </a:extLst>
          </p:cNvPr>
          <p:cNvSpPr/>
          <p:nvPr/>
        </p:nvSpPr>
        <p:spPr>
          <a:xfrm>
            <a:off x="3068617" y="2590796"/>
            <a:ext cx="68257" cy="415974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A6819B-85A1-4D74-910D-8B643F09FE74}"/>
              </a:ext>
            </a:extLst>
          </p:cNvPr>
          <p:cNvSpPr/>
          <p:nvPr/>
        </p:nvSpPr>
        <p:spPr>
          <a:xfrm>
            <a:off x="3119655" y="3592333"/>
            <a:ext cx="614948" cy="326566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6D6F92-7BF0-454D-AD4B-3AA7160891CB}"/>
              </a:ext>
            </a:extLst>
          </p:cNvPr>
          <p:cNvSpPr/>
          <p:nvPr/>
        </p:nvSpPr>
        <p:spPr>
          <a:xfrm>
            <a:off x="6765560" y="4823487"/>
            <a:ext cx="2378439" cy="1301922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9BA4F51-69F3-4D1E-A8E6-7BC0B659E478}"/>
              </a:ext>
            </a:extLst>
          </p:cNvPr>
          <p:cNvSpPr/>
          <p:nvPr/>
        </p:nvSpPr>
        <p:spPr>
          <a:xfrm>
            <a:off x="740572" y="3245226"/>
            <a:ext cx="2330023" cy="3558850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F41D6D-8E0B-4AAF-ACB1-51D71922DF07}"/>
              </a:ext>
            </a:extLst>
          </p:cNvPr>
          <p:cNvSpPr txBox="1"/>
          <p:nvPr/>
        </p:nvSpPr>
        <p:spPr>
          <a:xfrm>
            <a:off x="1143000" y="5164138"/>
            <a:ext cx="7440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highlight>
                  <a:srgbClr val="FFFF00"/>
                </a:highlight>
              </a:rPr>
              <a:t>Option B : </a:t>
            </a:r>
            <a:r>
              <a:rPr lang="en-US" sz="1600" dirty="0"/>
              <a:t>Monetization avenue for utilizing our APIs &amp; Datasets for analysts, third party developers and businesses; built around booming EV economy space in India.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B70A72B-199F-41EF-9071-54B15E28517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908" y="3665595"/>
            <a:ext cx="1104692" cy="71106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0D7B516-4634-4871-91B9-CDF814CF8D63}"/>
              </a:ext>
            </a:extLst>
          </p:cNvPr>
          <p:cNvSpPr/>
          <p:nvPr/>
        </p:nvSpPr>
        <p:spPr>
          <a:xfrm>
            <a:off x="606115" y="1132921"/>
            <a:ext cx="2361957" cy="2632790"/>
          </a:xfrm>
          <a:prstGeom prst="rect">
            <a:avLst/>
          </a:prstGeom>
          <a:solidFill>
            <a:schemeClr val="tx1">
              <a:alpha val="57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USP to drive EV mobility sustainably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77B1CB7-F97C-4E45-8993-A6E497509E4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05" y="916367"/>
            <a:ext cx="489872" cy="98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Garud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2F1A24-EC46-497C-B2FC-1F8FB5B50B3C}"/>
              </a:ext>
            </a:extLst>
          </p:cNvPr>
          <p:cNvSpPr/>
          <p:nvPr/>
        </p:nvSpPr>
        <p:spPr>
          <a:xfrm>
            <a:off x="3727381" y="4610783"/>
            <a:ext cx="2884090" cy="219329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1C80A-08A1-469D-A347-F0E9D13F214C}"/>
              </a:ext>
            </a:extLst>
          </p:cNvPr>
          <p:cNvSpPr/>
          <p:nvPr/>
        </p:nvSpPr>
        <p:spPr>
          <a:xfrm>
            <a:off x="3068617" y="2590796"/>
            <a:ext cx="68257" cy="415974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A6819B-85A1-4D74-910D-8B643F09FE74}"/>
              </a:ext>
            </a:extLst>
          </p:cNvPr>
          <p:cNvSpPr/>
          <p:nvPr/>
        </p:nvSpPr>
        <p:spPr>
          <a:xfrm>
            <a:off x="3119655" y="3592333"/>
            <a:ext cx="614948" cy="326566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6D6F92-7BF0-454D-AD4B-3AA7160891CB}"/>
              </a:ext>
            </a:extLst>
          </p:cNvPr>
          <p:cNvSpPr/>
          <p:nvPr/>
        </p:nvSpPr>
        <p:spPr>
          <a:xfrm>
            <a:off x="6765560" y="4823487"/>
            <a:ext cx="2378439" cy="1301922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9DFD673-BA6B-4902-8846-5F740155314A}"/>
              </a:ext>
            </a:extLst>
          </p:cNvPr>
          <p:cNvSpPr/>
          <p:nvPr/>
        </p:nvSpPr>
        <p:spPr>
          <a:xfrm>
            <a:off x="740572" y="3245226"/>
            <a:ext cx="2330023" cy="3558850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68F650-78D9-4F4F-9477-CC82F5029E9A}"/>
              </a:ext>
            </a:extLst>
          </p:cNvPr>
          <p:cNvSpPr txBox="1"/>
          <p:nvPr/>
        </p:nvSpPr>
        <p:spPr>
          <a:xfrm>
            <a:off x="1143000" y="5164138"/>
            <a:ext cx="7440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highlight>
                  <a:srgbClr val="FFFF00"/>
                </a:highlight>
              </a:rPr>
              <a:t>Opportunity A : </a:t>
            </a:r>
            <a:r>
              <a:rPr lang="en-US" sz="1600" dirty="0"/>
              <a:t>Focused and aggregated fleet analytics for EESL &amp; third parties to plan EV Station commissioning &amp; Planning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B503BB8-9463-4307-9001-EE4EDBB5A09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908" y="3665595"/>
            <a:ext cx="1104692" cy="71106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0D7B516-4634-4871-91B9-CDF814CF8D63}"/>
              </a:ext>
            </a:extLst>
          </p:cNvPr>
          <p:cNvSpPr/>
          <p:nvPr/>
        </p:nvSpPr>
        <p:spPr>
          <a:xfrm>
            <a:off x="606115" y="1132921"/>
            <a:ext cx="2361957" cy="2632790"/>
          </a:xfrm>
          <a:prstGeom prst="rect">
            <a:avLst/>
          </a:prstGeom>
          <a:solidFill>
            <a:schemeClr val="tx1">
              <a:alpha val="57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USP to drive EV mobility sustainably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8499AFC-16A3-47D6-84D4-DE80F6ADE5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05" y="916367"/>
            <a:ext cx="489872" cy="98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5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Garud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2F1A24-EC46-497C-B2FC-1F8FB5B50B3C}"/>
              </a:ext>
            </a:extLst>
          </p:cNvPr>
          <p:cNvSpPr/>
          <p:nvPr/>
        </p:nvSpPr>
        <p:spPr>
          <a:xfrm>
            <a:off x="3727381" y="4610783"/>
            <a:ext cx="2884090" cy="219329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1C80A-08A1-469D-A347-F0E9D13F214C}"/>
              </a:ext>
            </a:extLst>
          </p:cNvPr>
          <p:cNvSpPr/>
          <p:nvPr/>
        </p:nvSpPr>
        <p:spPr>
          <a:xfrm>
            <a:off x="3068617" y="2590796"/>
            <a:ext cx="68257" cy="415974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A6819B-85A1-4D74-910D-8B643F09FE74}"/>
              </a:ext>
            </a:extLst>
          </p:cNvPr>
          <p:cNvSpPr/>
          <p:nvPr/>
        </p:nvSpPr>
        <p:spPr>
          <a:xfrm>
            <a:off x="3119655" y="3592333"/>
            <a:ext cx="614948" cy="326566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6D6F92-7BF0-454D-AD4B-3AA7160891CB}"/>
              </a:ext>
            </a:extLst>
          </p:cNvPr>
          <p:cNvSpPr/>
          <p:nvPr/>
        </p:nvSpPr>
        <p:spPr>
          <a:xfrm>
            <a:off x="6765560" y="4823487"/>
            <a:ext cx="2378439" cy="1301922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359A2FE-BE4B-4D4B-97D7-7F9A87AC718C}"/>
              </a:ext>
            </a:extLst>
          </p:cNvPr>
          <p:cNvSpPr/>
          <p:nvPr/>
        </p:nvSpPr>
        <p:spPr>
          <a:xfrm>
            <a:off x="740572" y="3245226"/>
            <a:ext cx="2330023" cy="3558850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8C0AD8-C3A5-4716-B380-B833C8A7FCA7}"/>
              </a:ext>
            </a:extLst>
          </p:cNvPr>
          <p:cNvSpPr txBox="1"/>
          <p:nvPr/>
        </p:nvSpPr>
        <p:spPr>
          <a:xfrm>
            <a:off x="1143000" y="5164138"/>
            <a:ext cx="7440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highlight>
                  <a:srgbClr val="FFFF00"/>
                </a:highlight>
              </a:rPr>
              <a:t>Opportunity B : </a:t>
            </a:r>
            <a:r>
              <a:rPr lang="en-US" sz="1600" dirty="0"/>
              <a:t>By not charging developers for accessing data, they can strategically drive more entry comfort for App ecosystem, around the offering.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E3194FB-5A2B-450B-B3E5-BE0732C4F23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908" y="3665595"/>
            <a:ext cx="1104692" cy="71106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0D7B516-4634-4871-91B9-CDF814CF8D63}"/>
              </a:ext>
            </a:extLst>
          </p:cNvPr>
          <p:cNvSpPr/>
          <p:nvPr/>
        </p:nvSpPr>
        <p:spPr>
          <a:xfrm>
            <a:off x="606115" y="1132921"/>
            <a:ext cx="2361957" cy="2632790"/>
          </a:xfrm>
          <a:prstGeom prst="rect">
            <a:avLst/>
          </a:prstGeom>
          <a:solidFill>
            <a:schemeClr val="tx1">
              <a:alpha val="57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USP to drive EV mobility sustainably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F23857B-9C6F-4979-8FB4-6509BD3D6CE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05" y="916367"/>
            <a:ext cx="489872" cy="98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9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C378B7-9596-4B1D-86AE-E4712CDF21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022" y="1578000"/>
            <a:ext cx="3073956" cy="33187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80B7F5-70F7-44D0-9361-BC888C9D083C}"/>
              </a:ext>
            </a:extLst>
          </p:cNvPr>
          <p:cNvSpPr txBox="1"/>
          <p:nvPr/>
        </p:nvSpPr>
        <p:spPr>
          <a:xfrm>
            <a:off x="3657600" y="5280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Scalability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076C0-D524-4751-89BC-C87671835BDF}"/>
              </a:ext>
            </a:extLst>
          </p:cNvPr>
          <p:cNvSpPr txBox="1"/>
          <p:nvPr/>
        </p:nvSpPr>
        <p:spPr>
          <a:xfrm>
            <a:off x="3035022" y="477559"/>
            <a:ext cx="30739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Gaurav</a:t>
            </a:r>
          </a:p>
          <a:p>
            <a:pPr algn="ctr"/>
            <a:r>
              <a:rPr lang="en-IN" sz="2800" dirty="0">
                <a:highlight>
                  <a:srgbClr val="E07926"/>
                </a:highlight>
              </a:rPr>
              <a:t>Garuddwar</a:t>
            </a:r>
            <a:endParaRPr lang="en-IN" dirty="0">
              <a:highlight>
                <a:srgbClr val="E0792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2281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01B1CE-4183-4496-87F1-A2F1A561BA0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BA1E5-3092-49BB-B340-E745AC198B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1" y="663781"/>
            <a:ext cx="4876800" cy="3090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200490-D747-42B2-8D10-DA2CDB5B173A}"/>
              </a:ext>
            </a:extLst>
          </p:cNvPr>
          <p:cNvSpPr txBox="1"/>
          <p:nvPr/>
        </p:nvSpPr>
        <p:spPr>
          <a:xfrm>
            <a:off x="1447800" y="4373346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Dashboards &amp; APIs for</a:t>
            </a:r>
            <a:r>
              <a:rPr lang="en-IN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EESL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Charging Stations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Analysts &amp; Third Parties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740DD-18BF-4CEF-9DE0-BFE0066A77E2}"/>
              </a:ext>
            </a:extLst>
          </p:cNvPr>
          <p:cNvSpPr txBox="1"/>
          <p:nvPr/>
        </p:nvSpPr>
        <p:spPr>
          <a:xfrm>
            <a:off x="5105400" y="1219200"/>
            <a:ext cx="487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To drive analytics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Fleet monitoring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EV station placement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Position (Lat, Long)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Capacity &amp; Distribution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Battery waste/lifecycle management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73778F-A918-48A5-8EFA-5F72004F3F66}"/>
              </a:ext>
            </a:extLst>
          </p:cNvPr>
          <p:cNvSpPr/>
          <p:nvPr/>
        </p:nvSpPr>
        <p:spPr>
          <a:xfrm>
            <a:off x="1295400" y="5257800"/>
            <a:ext cx="28956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90C19-0418-459A-91E3-4E18CC8033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38199"/>
            <a:ext cx="3581400" cy="225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99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droid phone png">
            <a:extLst>
              <a:ext uri="{FF2B5EF4-FFF2-40B4-BE49-F238E27FC236}">
                <a16:creationId xmlns:a16="http://schemas.microsoft.com/office/drawing/2014/main" id="{7FCD6AB9-3B48-48A0-8FA1-A4CAACD38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431" y="695291"/>
            <a:ext cx="4122738" cy="61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CCE26C-1152-4EBE-8228-A63F62D87631}"/>
              </a:ext>
            </a:extLst>
          </p:cNvPr>
          <p:cNvSpPr/>
          <p:nvPr/>
        </p:nvSpPr>
        <p:spPr>
          <a:xfrm>
            <a:off x="3429000" y="1219200"/>
            <a:ext cx="2133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Android 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700248-C960-4368-930D-E42E73DE0631}"/>
              </a:ext>
            </a:extLst>
          </p:cNvPr>
          <p:cNvSpPr/>
          <p:nvPr/>
        </p:nvSpPr>
        <p:spPr>
          <a:xfrm>
            <a:off x="3429000" y="1905000"/>
            <a:ext cx="2133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Android SDK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82C80A-025C-4391-92A4-16E2466EAB67}"/>
              </a:ext>
            </a:extLst>
          </p:cNvPr>
          <p:cNvSpPr/>
          <p:nvPr/>
        </p:nvSpPr>
        <p:spPr>
          <a:xfrm>
            <a:off x="3429000" y="2743200"/>
            <a:ext cx="1456266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System Applications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9512EF-D91B-4A1F-AF78-94C947DDBA6A}"/>
              </a:ext>
            </a:extLst>
          </p:cNvPr>
          <p:cNvSpPr/>
          <p:nvPr/>
        </p:nvSpPr>
        <p:spPr>
          <a:xfrm>
            <a:off x="3420533" y="4114800"/>
            <a:ext cx="1456267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Utility Applications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5439DC-77E5-4314-9E86-0EF6AEB0367A}"/>
              </a:ext>
            </a:extLst>
          </p:cNvPr>
          <p:cNvSpPr/>
          <p:nvPr/>
        </p:nvSpPr>
        <p:spPr>
          <a:xfrm>
            <a:off x="4953000" y="2743200"/>
            <a:ext cx="609600" cy="2514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GUI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E69B079-607D-49A9-ABDD-534A8645BF10}"/>
              </a:ext>
            </a:extLst>
          </p:cNvPr>
          <p:cNvSpPr/>
          <p:nvPr/>
        </p:nvSpPr>
        <p:spPr>
          <a:xfrm>
            <a:off x="6096000" y="1219200"/>
            <a:ext cx="1066800" cy="1219200"/>
          </a:xfrm>
          <a:prstGeom prst="rightBrac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737EA4E-BD32-459C-A5BE-257CCA3340CD}"/>
              </a:ext>
            </a:extLst>
          </p:cNvPr>
          <p:cNvSpPr/>
          <p:nvPr/>
        </p:nvSpPr>
        <p:spPr>
          <a:xfrm>
            <a:off x="6096000" y="2743200"/>
            <a:ext cx="1143000" cy="2514600"/>
          </a:xfrm>
          <a:prstGeom prst="rightBrac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1C10591B-1A31-420D-B020-258DB13208EC}"/>
              </a:ext>
            </a:extLst>
          </p:cNvPr>
          <p:cNvSpPr/>
          <p:nvPr/>
        </p:nvSpPr>
        <p:spPr>
          <a:xfrm rot="10800000">
            <a:off x="1752600" y="2819399"/>
            <a:ext cx="1066800" cy="1219200"/>
          </a:xfrm>
          <a:prstGeom prst="rightBrac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AE5AAB0-A7A8-4168-9DA6-E4692702034F}"/>
              </a:ext>
            </a:extLst>
          </p:cNvPr>
          <p:cNvSpPr/>
          <p:nvPr/>
        </p:nvSpPr>
        <p:spPr>
          <a:xfrm rot="10800000">
            <a:off x="1748631" y="4114800"/>
            <a:ext cx="1066800" cy="1219200"/>
          </a:xfrm>
          <a:prstGeom prst="rightBrac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050" name="Picture 2" descr="Image result for Google PNG">
            <a:extLst>
              <a:ext uri="{FF2B5EF4-FFF2-40B4-BE49-F238E27FC236}">
                <a16:creationId xmlns:a16="http://schemas.microsoft.com/office/drawing/2014/main" id="{47D9EBF5-D709-46E9-9A52-9D9394B1F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71" y="1219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owered by google png">
            <a:extLst>
              <a:ext uri="{FF2B5EF4-FFF2-40B4-BE49-F238E27FC236}">
                <a16:creationId xmlns:a16="http://schemas.microsoft.com/office/drawing/2014/main" id="{D1CE9567-EF3A-4F80-B210-4C44BAE01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171" y="3886200"/>
            <a:ext cx="1512429" cy="20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Google PNG">
            <a:extLst>
              <a:ext uri="{FF2B5EF4-FFF2-40B4-BE49-F238E27FC236}">
                <a16:creationId xmlns:a16="http://schemas.microsoft.com/office/drawing/2014/main" id="{0DBBD424-C29D-43EC-A41F-6AB011EBE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47" y="278553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powered by google png">
            <a:extLst>
              <a:ext uri="{FF2B5EF4-FFF2-40B4-BE49-F238E27FC236}">
                <a16:creationId xmlns:a16="http://schemas.microsoft.com/office/drawing/2014/main" id="{43C0D8D9-106F-4651-BECB-E8C2125BD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2" y="4582583"/>
            <a:ext cx="1512429" cy="20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FCB25A-8BB5-4E2B-B809-5BB484BC1E24}"/>
              </a:ext>
            </a:extLst>
          </p:cNvPr>
          <p:cNvSpPr/>
          <p:nvPr/>
        </p:nvSpPr>
        <p:spPr>
          <a:xfrm>
            <a:off x="-76200" y="0"/>
            <a:ext cx="93726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688C-B90B-49D8-BECB-FDB5C9724F1D}"/>
              </a:ext>
            </a:extLst>
          </p:cNvPr>
          <p:cNvSpPr txBox="1"/>
          <p:nvPr/>
        </p:nvSpPr>
        <p:spPr>
          <a:xfrm>
            <a:off x="1799166" y="2063802"/>
            <a:ext cx="617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the first quarter of 2016, </a:t>
            </a:r>
            <a:r>
              <a:rPr lang="en-US" i="1" dirty="0">
                <a:highlight>
                  <a:srgbClr val="FFFF00"/>
                </a:highlight>
              </a:rPr>
              <a:t>about 84 percent of smartphones sold to end users used Android as its operating system</a:t>
            </a:r>
            <a:r>
              <a:rPr lang="en-US" dirty="0">
                <a:solidFill>
                  <a:schemeClr val="bg1"/>
                </a:solidFill>
              </a:rPr>
              <a:t>. Android is expected to maintain its smartphone market share of about </a:t>
            </a:r>
            <a:r>
              <a:rPr lang="en-US" b="1" dirty="0">
                <a:highlight>
                  <a:srgbClr val="FFFF00"/>
                </a:highlight>
              </a:rPr>
              <a:t>85 percent</a:t>
            </a:r>
            <a:r>
              <a:rPr lang="en-US" i="1" dirty="0">
                <a:highlight>
                  <a:srgbClr val="FFFF00"/>
                </a:highlight>
              </a:rPr>
              <a:t> up to 2020</a:t>
            </a:r>
            <a:r>
              <a:rPr lang="en-US" dirty="0">
                <a:solidFill>
                  <a:schemeClr val="bg1"/>
                </a:solidFill>
              </a:rPr>
              <a:t>, while Apple's iOS is projected to account for 15 percent.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IN" dirty="0">
                <a:solidFill>
                  <a:schemeClr val="bg1"/>
                </a:solidFill>
                <a:hlinkClick r:id="rId5"/>
              </a:rPr>
              <a:t>https://www.statista.com/statistics/236027/global-smartphone-os-market-share-of-android/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363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D4D76BD-F4FA-430D-8661-819A475D828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6C0C94-30C4-4DAA-9403-FD1C5317B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485" y="779524"/>
            <a:ext cx="4077715" cy="609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E66CE5-E0D3-43E5-A528-FE6439FEB8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427" y="1904207"/>
            <a:ext cx="2491246" cy="2491246"/>
          </a:xfrm>
          <a:prstGeom prst="rect">
            <a:avLst/>
          </a:prstGeom>
        </p:spPr>
      </p:pic>
      <p:pic>
        <p:nvPicPr>
          <p:cNvPr id="8" name="Picture 4" descr="http://www.cleanfuture.co.in/wp-content/uploads/2017/11/index.png">
            <a:extLst>
              <a:ext uri="{FF2B5EF4-FFF2-40B4-BE49-F238E27FC236}">
                <a16:creationId xmlns:a16="http://schemas.microsoft.com/office/drawing/2014/main" id="{8FC502DE-55BE-4A6E-89F7-6C8A99C17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8" t="19565" r="33566" b="47826"/>
          <a:stretch/>
        </p:blipFill>
        <p:spPr bwMode="auto">
          <a:xfrm>
            <a:off x="4224069" y="3049659"/>
            <a:ext cx="661962" cy="32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F29201-C826-4A21-8153-358CFD0FC1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10" y="2566533"/>
            <a:ext cx="3283254" cy="22861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E3B789-1144-4479-B7F6-80C61CF4D409}"/>
              </a:ext>
            </a:extLst>
          </p:cNvPr>
          <p:cNvSpPr txBox="1"/>
          <p:nvPr/>
        </p:nvSpPr>
        <p:spPr>
          <a:xfrm>
            <a:off x="1212546" y="5099130"/>
            <a:ext cx="79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Garud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132161-BE08-4E10-9931-CBC37CE7CC47}"/>
              </a:ext>
            </a:extLst>
          </p:cNvPr>
          <p:cNvSpPr txBox="1"/>
          <p:nvPr/>
        </p:nvSpPr>
        <p:spPr>
          <a:xfrm>
            <a:off x="7346266" y="5099130"/>
            <a:ext cx="79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Dwar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39DB32-2DE5-446B-9BD2-64BB0082180A}"/>
              </a:ext>
            </a:extLst>
          </p:cNvPr>
          <p:cNvSpPr txBox="1"/>
          <p:nvPr/>
        </p:nvSpPr>
        <p:spPr>
          <a:xfrm>
            <a:off x="4172529" y="5099130"/>
            <a:ext cx="93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E07926"/>
                </a:highlight>
              </a:rPr>
              <a:t>Gaurav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E69C43-8F4F-450B-8534-A22C1F090E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119" y="2819400"/>
            <a:ext cx="2885814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D963D4-7B99-49BF-9D9B-19FF76BCD2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937" y="2895600"/>
            <a:ext cx="21335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10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7A1708-59BA-427F-8A47-811AA6C4071A}"/>
              </a:ext>
            </a:extLst>
          </p:cNvPr>
          <p:cNvSpPr/>
          <p:nvPr/>
        </p:nvSpPr>
        <p:spPr>
          <a:xfrm>
            <a:off x="3048000" y="685800"/>
            <a:ext cx="2971800" cy="4800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Garud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56ECD-842B-4D70-92B3-F5DD79CFA8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384" y="1084947"/>
            <a:ext cx="2555032" cy="17790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A6F36-D9A4-4C4F-B5F4-DFCE1174797F}"/>
              </a:ext>
            </a:extLst>
          </p:cNvPr>
          <p:cNvSpPr/>
          <p:nvPr/>
        </p:nvSpPr>
        <p:spPr>
          <a:xfrm>
            <a:off x="3179075" y="3549805"/>
            <a:ext cx="1299928" cy="14660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SoC Estimation  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(To generate filter data)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CEDA479-6E27-4EDC-9FB1-19FA0B387CDF}"/>
              </a:ext>
            </a:extLst>
          </p:cNvPr>
          <p:cNvSpPr/>
          <p:nvPr/>
        </p:nvSpPr>
        <p:spPr>
          <a:xfrm>
            <a:off x="533400" y="1524000"/>
            <a:ext cx="2306216" cy="6858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Data from BMS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426AA29-4744-4162-BB9B-47F4E03E5659}"/>
              </a:ext>
            </a:extLst>
          </p:cNvPr>
          <p:cNvSpPr/>
          <p:nvPr/>
        </p:nvSpPr>
        <p:spPr>
          <a:xfrm>
            <a:off x="6281972" y="1515035"/>
            <a:ext cx="2306216" cy="6858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>
                    <a:lumMod val="95000"/>
                  </a:schemeClr>
                </a:solidFill>
              </a:rPr>
              <a:t>Data from BMS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072E2B3-4C72-42B0-9E96-D85B7AD04A2B}"/>
              </a:ext>
            </a:extLst>
          </p:cNvPr>
          <p:cNvSpPr/>
          <p:nvPr/>
        </p:nvSpPr>
        <p:spPr>
          <a:xfrm>
            <a:off x="6270766" y="3276600"/>
            <a:ext cx="2306216" cy="6858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bg1">
                    <a:lumMod val="95000"/>
                  </a:schemeClr>
                </a:solidFill>
              </a:rPr>
              <a:t>Data from Filter for BMS without SoC Tracking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E0547-E28D-4102-9C1D-F5EF8119588C}"/>
              </a:ext>
            </a:extLst>
          </p:cNvPr>
          <p:cNvSpPr txBox="1"/>
          <p:nvPr/>
        </p:nvSpPr>
        <p:spPr>
          <a:xfrm>
            <a:off x="533400" y="2438400"/>
            <a:ext cx="230621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Driver ID (to identify BMS meta data &amp; Car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Input 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Input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BMS load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54C35-B93D-4172-B4CB-A27FBAA7A1FA}"/>
              </a:ext>
            </a:extLst>
          </p:cNvPr>
          <p:cNvSpPr txBox="1"/>
          <p:nvPr/>
        </p:nvSpPr>
        <p:spPr>
          <a:xfrm>
            <a:off x="6194317" y="3901284"/>
            <a:ext cx="230621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State of charge </a:t>
            </a:r>
            <a:r>
              <a:rPr lang="en-IN" sz="1400" dirty="0"/>
              <a:t>(from Voltage, Input Current, Temperature of battery)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State of Life </a:t>
            </a:r>
            <a:r>
              <a:rPr lang="en-IN" sz="1400" dirty="0"/>
              <a:t>(Rate of change of SoC with BMS load parameters &amp; Datasheet ground truth and calibration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Calibration</a:t>
            </a:r>
            <a:r>
              <a:rPr lang="en-IN" sz="1400" dirty="0"/>
              <a:t> </a:t>
            </a:r>
            <a:r>
              <a:rPr lang="en-IN" sz="1400" b="1" dirty="0"/>
              <a:t>delta </a:t>
            </a:r>
            <a:r>
              <a:rPr lang="en-IN" sz="1400" dirty="0"/>
              <a:t>(rate of change of calibration error)</a:t>
            </a:r>
            <a:endParaRPr lang="en-IN" sz="1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7D1613-E97B-45D2-A634-E13B26050D45}"/>
              </a:ext>
            </a:extLst>
          </p:cNvPr>
          <p:cNvSpPr/>
          <p:nvPr/>
        </p:nvSpPr>
        <p:spPr>
          <a:xfrm>
            <a:off x="4567473" y="3549806"/>
            <a:ext cx="1299928" cy="63522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</a:rPr>
              <a:t>Calibration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DA8A5C-B6BE-488F-8F25-E2416A3028EA}"/>
              </a:ext>
            </a:extLst>
          </p:cNvPr>
          <p:cNvSpPr/>
          <p:nvPr/>
        </p:nvSpPr>
        <p:spPr>
          <a:xfrm>
            <a:off x="4572000" y="4251403"/>
            <a:ext cx="1299928" cy="7644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</a:rPr>
              <a:t>Log of charge activity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0C6184-30CF-4F5E-940D-70E13D1627E5}"/>
              </a:ext>
            </a:extLst>
          </p:cNvPr>
          <p:cNvSpPr/>
          <p:nvPr/>
        </p:nvSpPr>
        <p:spPr>
          <a:xfrm>
            <a:off x="3710572" y="715615"/>
            <a:ext cx="1713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Time series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7943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bjects in the mirror are closer than they appear">
            <a:extLst>
              <a:ext uri="{FF2B5EF4-FFF2-40B4-BE49-F238E27FC236}">
                <a16:creationId xmlns:a16="http://schemas.microsoft.com/office/drawing/2014/main" id="{DCE9CC00-6C7A-4DFB-871D-A0F090E15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" y="762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87D5D-80F4-4AA6-B81E-2C8A1F151614}"/>
              </a:ext>
            </a:extLst>
          </p:cNvPr>
          <p:cNvSpPr txBox="1"/>
          <p:nvPr/>
        </p:nvSpPr>
        <p:spPr>
          <a:xfrm>
            <a:off x="1981200" y="2286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It’s about time we have a </a:t>
            </a:r>
            <a:r>
              <a:rPr lang="en-IN" dirty="0">
                <a:highlight>
                  <a:srgbClr val="FFFF00"/>
                </a:highlight>
              </a:rPr>
              <a:t>sustainable &amp; circular economy</a:t>
            </a:r>
            <a:r>
              <a:rPr lang="en-IN" dirty="0">
                <a:solidFill>
                  <a:schemeClr val="bg1"/>
                </a:solidFill>
              </a:rPr>
              <a:t>. 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12499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3" descr="Smartjoules Logo - Right to Left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9892" y="2505626"/>
            <a:ext cx="1944215" cy="184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1850" y="-123525"/>
            <a:ext cx="9258299" cy="7021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642573-6A4D-4179-B08F-3B03B8045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00" t="51481" r="8333" b="5556"/>
          <a:stretch/>
        </p:blipFill>
        <p:spPr>
          <a:xfrm>
            <a:off x="623046" y="2133600"/>
            <a:ext cx="1752600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05CA13-FBFA-4E9D-9D6B-CB893FB4A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6" t="51481" r="74167" b="5556"/>
          <a:stretch/>
        </p:blipFill>
        <p:spPr>
          <a:xfrm>
            <a:off x="2675964" y="2133600"/>
            <a:ext cx="1752600" cy="2209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033BDA-EE10-44BB-AA10-901B921B9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33" t="51481" r="51668" b="5556"/>
          <a:stretch/>
        </p:blipFill>
        <p:spPr>
          <a:xfrm>
            <a:off x="4728882" y="2133600"/>
            <a:ext cx="1828800" cy="220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887C50-099C-49CB-87D3-300388CDF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00" t="51481" r="8333" b="5556"/>
          <a:stretch/>
        </p:blipFill>
        <p:spPr>
          <a:xfrm>
            <a:off x="6858000" y="2133600"/>
            <a:ext cx="1752598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96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AC46E2-99E5-4A5E-8654-433C5387CDDB}"/>
              </a:ext>
            </a:extLst>
          </p:cNvPr>
          <p:cNvSpPr txBox="1"/>
          <p:nvPr/>
        </p:nvSpPr>
        <p:spPr>
          <a:xfrm>
            <a:off x="1562100" y="52800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It would be nice if we can make some friends along the way.</a:t>
            </a:r>
          </a:p>
          <a:p>
            <a:pPr algn="ctr"/>
            <a:r>
              <a:rPr lang="en-IN" dirty="0">
                <a:highlight>
                  <a:srgbClr val="FFFF00"/>
                </a:highlight>
              </a:rPr>
              <a:t>Will you help us shape a better future?</a:t>
            </a:r>
            <a:r>
              <a:rPr lang="en-IN" dirty="0">
                <a:solidFill>
                  <a:schemeClr val="bg1"/>
                </a:solidFill>
                <a:highlight>
                  <a:srgbClr val="FFFF00"/>
                </a:highlight>
              </a:rPr>
              <a:t>. </a:t>
            </a:r>
            <a:endParaRPr lang="en-IN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6B9E9-EB4A-4E53-94BC-D6E20DF4D8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022" y="1578000"/>
            <a:ext cx="3073956" cy="3318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A60F28-F37D-46B4-8444-FCC0136AD51F}"/>
              </a:ext>
            </a:extLst>
          </p:cNvPr>
          <p:cNvSpPr txBox="1"/>
          <p:nvPr/>
        </p:nvSpPr>
        <p:spPr>
          <a:xfrm>
            <a:off x="3035022" y="477559"/>
            <a:ext cx="30739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Gaurav</a:t>
            </a:r>
          </a:p>
          <a:p>
            <a:pPr algn="ctr"/>
            <a:r>
              <a:rPr lang="en-IN" sz="2800" dirty="0">
                <a:highlight>
                  <a:srgbClr val="E07926"/>
                </a:highlight>
              </a:rPr>
              <a:t>Garuddwar</a:t>
            </a:r>
            <a:endParaRPr lang="en-IN" dirty="0">
              <a:highlight>
                <a:srgbClr val="E0792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7803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87B160-A28C-4448-B1D2-6D646591E343}"/>
              </a:ext>
            </a:extLst>
          </p:cNvPr>
          <p:cNvSpPr txBox="1"/>
          <p:nvPr/>
        </p:nvSpPr>
        <p:spPr>
          <a:xfrm>
            <a:off x="1562100" y="1720840"/>
            <a:ext cx="6019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Come join us, and together ….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highlight>
                  <a:srgbClr val="FFFF00"/>
                </a:highlight>
              </a:rPr>
              <a:t>We can create a sustainable future for this circular economy</a:t>
            </a: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r>
              <a:rPr lang="en-IN" dirty="0">
                <a:highlight>
                  <a:srgbClr val="E07926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info@smartjoules.in</a:t>
            </a:r>
            <a:endParaRPr lang="en-IN" dirty="0">
              <a:highlight>
                <a:srgbClr val="E07926"/>
              </a:highlight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www.smartjoules.co.in</a:t>
            </a:r>
          </a:p>
        </p:txBody>
      </p:sp>
    </p:spTree>
    <p:extLst>
      <p:ext uri="{BB962C8B-B14F-4D97-AF65-F5344CB8AC3E}">
        <p14:creationId xmlns:p14="http://schemas.microsoft.com/office/powerpoint/2010/main" val="2454696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3" descr="Smartjoules Logo - Right to Left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9892" y="2505626"/>
            <a:ext cx="1944215" cy="184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1850" y="-123525"/>
            <a:ext cx="9258299" cy="7021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26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509DEE-63A2-4A95-99AC-5B2A761BFFA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154B8D0-BF28-4B6A-8DB5-8EAD2BD39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2" y="533400"/>
            <a:ext cx="4122738" cy="61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91BBEC-331C-462F-AC8C-8C17BEB3C1AE}"/>
              </a:ext>
            </a:extLst>
          </p:cNvPr>
          <p:cNvSpPr txBox="1"/>
          <p:nvPr/>
        </p:nvSpPr>
        <p:spPr>
          <a:xfrm>
            <a:off x="381000" y="1029431"/>
            <a:ext cx="388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Cross platform App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To access data from device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To access device location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To get user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Push them all to server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And more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Automatic pairing with </a:t>
            </a:r>
            <a:r>
              <a:rPr lang="en-IN" dirty="0" err="1"/>
              <a:t>Garud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77E94-F5EE-4557-A3A7-0A9F0A3798C0}"/>
              </a:ext>
            </a:extLst>
          </p:cNvPr>
          <p:cNvSpPr txBox="1"/>
          <p:nvPr/>
        </p:nvSpPr>
        <p:spPr>
          <a:xfrm>
            <a:off x="344058" y="32969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Gaurav</a:t>
            </a: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BDBA1D-367B-4CC4-849D-67C71E252F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32" y="786379"/>
            <a:ext cx="2223268" cy="448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9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509DEE-63A2-4A95-99AC-5B2A761BFFA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154B8D0-BF28-4B6A-8DB5-8EAD2BD39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2" y="533400"/>
            <a:ext cx="4122738" cy="61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FEB6A3-3A40-4F7C-A06E-814820970D35}"/>
              </a:ext>
            </a:extLst>
          </p:cNvPr>
          <p:cNvSpPr txBox="1"/>
          <p:nvPr/>
        </p:nvSpPr>
        <p:spPr>
          <a:xfrm>
            <a:off x="344058" y="32969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Gaurav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133F5-129A-4343-8B66-8CBCB92ABA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96" y="699030"/>
            <a:ext cx="2226104" cy="455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47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509DEE-63A2-4A95-99AC-5B2A761BFFA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154B8D0-BF28-4B6A-8DB5-8EAD2BD39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2" y="533400"/>
            <a:ext cx="4122738" cy="61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05B0C2-F944-4A88-A520-382F461D0468}"/>
              </a:ext>
            </a:extLst>
          </p:cNvPr>
          <p:cNvSpPr txBox="1"/>
          <p:nvPr/>
        </p:nvSpPr>
        <p:spPr>
          <a:xfrm>
            <a:off x="344058" y="32969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Gaurav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D0DB1-4044-4150-B849-A4ED6CA649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838200"/>
            <a:ext cx="2209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18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509DEE-63A2-4A95-99AC-5B2A761BFFA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154B8D0-BF28-4B6A-8DB5-8EAD2BD39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2" y="533400"/>
            <a:ext cx="4122738" cy="61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05B0C2-F944-4A88-A520-382F461D0468}"/>
              </a:ext>
            </a:extLst>
          </p:cNvPr>
          <p:cNvSpPr txBox="1"/>
          <p:nvPr/>
        </p:nvSpPr>
        <p:spPr>
          <a:xfrm>
            <a:off x="344058" y="32969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Gaurav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E032A-8726-4CEA-9E14-C0F73138A5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699030"/>
            <a:ext cx="2209800" cy="455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0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01B1CE-4183-4496-87F1-A2F1A561BA0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AFC093-03E9-4533-8E58-29E3F48D0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4108823" cy="2381250"/>
          </a:xfrm>
          <a:prstGeom prst="rect">
            <a:avLst/>
          </a:prstGeom>
        </p:spPr>
      </p:pic>
      <p:pic>
        <p:nvPicPr>
          <p:cNvPr id="6" name="Picture 2" descr="Image result for scooty silhouette png">
            <a:extLst>
              <a:ext uri="{FF2B5EF4-FFF2-40B4-BE49-F238E27FC236}">
                <a16:creationId xmlns:a16="http://schemas.microsoft.com/office/drawing/2014/main" id="{F28CE2AE-DB76-4C15-B151-AB5CAE6A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753" y="1876425"/>
            <a:ext cx="3512287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F622F9-DFE6-4DB3-A5F9-A187650FD5A7}"/>
              </a:ext>
            </a:extLst>
          </p:cNvPr>
          <p:cNvSpPr txBox="1"/>
          <p:nvPr/>
        </p:nvSpPr>
        <p:spPr>
          <a:xfrm>
            <a:off x="3461123" y="5126593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Nationwide </a:t>
            </a:r>
            <a:r>
              <a:rPr lang="en-IN" dirty="0">
                <a:highlight>
                  <a:srgbClr val="FFFF00"/>
                </a:highlight>
              </a:rPr>
              <a:t>fleet of EV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299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993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3924</TotalTime>
  <Words>1370</Words>
  <Application>Microsoft Office PowerPoint</Application>
  <PresentationFormat>On-screen Show (4:3)</PresentationFormat>
  <Paragraphs>412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</dc:title>
  <dc:creator>Arjun Gupta</dc:creator>
  <cp:lastModifiedBy>Harsh Joshi</cp:lastModifiedBy>
  <cp:revision>818</cp:revision>
  <dcterms:created xsi:type="dcterms:W3CDTF">2016-08-29T12:53:16Z</dcterms:created>
  <dcterms:modified xsi:type="dcterms:W3CDTF">2019-06-02T04:46:12Z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2016-08-29T00:00:00Z</vt:filetime>
  </property>
</Properties>
</file>